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0" r:id="rId1"/>
  </p:sldMasterIdLst>
  <p:notesMasterIdLst>
    <p:notesMasterId r:id="rId3"/>
  </p:notesMasterIdLst>
  <p:sldIdLst>
    <p:sldId id="256" r:id="rId2"/>
  </p:sldIdLst>
  <p:sldSz cx="32918400" cy="21945600"/>
  <p:notesSz cx="7004050" cy="9290050"/>
  <p:embeddedFontLst>
    <p:embeddedFont>
      <p:font typeface="Calibri" panose="020F0502020204030204" pitchFamily="34" charset="0"/>
      <p:regular r:id="rId4"/>
      <p:bold r:id="rId5"/>
      <p:italic r:id="rId6"/>
      <p:boldItalic r:id="rId7"/>
    </p:embeddedFont>
    <p:embeddedFont>
      <p:font typeface="Lato" panose="020B0604020202020204" charset="0"/>
      <p:regular r:id="rId8"/>
      <p:bold r:id="rId9"/>
      <p:italic r:id="rId10"/>
      <p:boldItalic r:id="rId11"/>
    </p:embeddedFont>
    <p:embeddedFont>
      <p:font typeface="Pinyon Script" panose="020B0604020202020204" charset="0"/>
      <p:regular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912">
          <p15:clr>
            <a:srgbClr val="000000"/>
          </p15:clr>
        </p15:guide>
        <p15:guide id="2" pos="10368">
          <p15:clr>
            <a:srgbClr val="000000"/>
          </p15:clr>
        </p15:guide>
      </p15:sldGuideLst>
    </p:ext>
    <p:ext uri="{2D200454-40CA-4A62-9FC3-DE9A4176ACB9}">
      <p15:notesGuideLst xmlns:p15="http://schemas.microsoft.com/office/powerpoint/2012/main">
        <p15:guide id="1" orient="horz" pos="2926">
          <p15:clr>
            <a:srgbClr val="000000"/>
          </p15:clr>
        </p15:guide>
        <p15:guide id="2" pos="2206">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5"/>
  </p:normalViewPr>
  <p:slideViewPr>
    <p:cSldViewPr snapToGrid="0">
      <p:cViewPr>
        <p:scale>
          <a:sx n="66" d="100"/>
          <a:sy n="66" d="100"/>
        </p:scale>
        <p:origin x="-2856" y="-2582"/>
      </p:cViewPr>
      <p:guideLst>
        <p:guide orient="horz" pos="6912"/>
        <p:guide pos="10368"/>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6"/>
        <p:guide pos="220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presProps" Target="presProp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font" Target="fonts/font9.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heme" Target="theme/theme1.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67575" y="696750"/>
            <a:ext cx="4669600" cy="3483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0400" y="4412750"/>
            <a:ext cx="5603225" cy="41805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1:notes"/>
          <p:cNvSpPr txBox="1">
            <a:spLocks noGrp="1"/>
          </p:cNvSpPr>
          <p:nvPr>
            <p:ph type="body" idx="1"/>
          </p:nvPr>
        </p:nvSpPr>
        <p:spPr>
          <a:xfrm>
            <a:off x="700400" y="4412750"/>
            <a:ext cx="5603225" cy="4180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solidFill>
                <a:schemeClr val="dk1"/>
              </a:solidFill>
              <a:latin typeface="Times New Roman"/>
              <a:ea typeface="Times New Roman"/>
              <a:cs typeface="Times New Roman"/>
              <a:sym typeface="Times New Roman"/>
            </a:endParaRPr>
          </a:p>
        </p:txBody>
      </p:sp>
      <p:sp>
        <p:nvSpPr>
          <p:cNvPr id="29" name="Google Shape;29;p1:notes"/>
          <p:cNvSpPr>
            <a:spLocks noGrp="1" noRot="1" noChangeAspect="1"/>
          </p:cNvSpPr>
          <p:nvPr>
            <p:ph type="sldImg" idx="2"/>
          </p:nvPr>
        </p:nvSpPr>
        <p:spPr>
          <a:xfrm>
            <a:off x="890588" y="696913"/>
            <a:ext cx="5222875" cy="34829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1"/>
        <p:cNvGrpSpPr/>
        <p:nvPr/>
      </p:nvGrpSpPr>
      <p:grpSpPr>
        <a:xfrm>
          <a:off x="0" y="0"/>
          <a:ext cx="0" cy="0"/>
          <a:chOff x="0" y="0"/>
          <a:chExt cx="0" cy="0"/>
        </a:xfrm>
      </p:grpSpPr>
      <p:sp>
        <p:nvSpPr>
          <p:cNvPr id="12" name="Google Shape;12;p2"/>
          <p:cNvSpPr/>
          <p:nvPr/>
        </p:nvSpPr>
        <p:spPr>
          <a:xfrm>
            <a:off x="32369759"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3" name="Google Shape;13;p2"/>
          <p:cNvSpPr/>
          <p:nvPr/>
        </p:nvSpPr>
        <p:spPr>
          <a:xfrm>
            <a:off x="-2"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4" name="Google Shape;14;p2"/>
          <p:cNvSpPr/>
          <p:nvPr/>
        </p:nvSpPr>
        <p:spPr>
          <a:xfrm>
            <a:off x="0" y="0"/>
            <a:ext cx="32918401" cy="2743200"/>
          </a:xfrm>
          <a:prstGeom prst="rect">
            <a:avLst/>
          </a:prstGeom>
          <a:solidFill>
            <a:srgbClr val="366092"/>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5" name="Google Shape;15;p2"/>
          <p:cNvSpPr/>
          <p:nvPr/>
        </p:nvSpPr>
        <p:spPr>
          <a:xfrm>
            <a:off x="0" y="19202400"/>
            <a:ext cx="32918401" cy="2743200"/>
          </a:xfrm>
          <a:prstGeom prst="rect">
            <a:avLst/>
          </a:prstGeom>
          <a:solidFill>
            <a:srgbClr val="B7CCE4"/>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6" name="Google Shape;16;p2"/>
          <p:cNvSpPr/>
          <p:nvPr/>
        </p:nvSpPr>
        <p:spPr>
          <a:xfrm>
            <a:off x="-7680960" y="0"/>
            <a:ext cx="7132320" cy="21945600"/>
          </a:xfrm>
          <a:prstGeom prst="rect">
            <a:avLst/>
          </a:prstGeom>
          <a:solidFill>
            <a:srgbClr val="D8D8D8"/>
          </a:solidFill>
          <a:ln>
            <a:noFill/>
          </a:ln>
        </p:spPr>
        <p:txBody>
          <a:bodyPr spcFirstLastPara="1" wrap="square" lIns="122425" tIns="122425" rIns="122425" bIns="122425"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Poster Print Size: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poster template is 24” high by 36” wide. It can be used to print any poster with a 2:3 aspect ratio including 36x54 and 48x72.</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Placeholders:</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various elements included in this poster are ones we often see in medical, research, and scientific posters. Feel free to edit, move,  add, and delete items, or change the layout to suit your needs. Always check with your conference organizer for specific requirements.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Image Quality:</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You can place digital photos or logo art in your poster file by selecting the </a:t>
            </a:r>
            <a:r>
              <a:rPr lang="en-US" sz="3300" b="1" i="0" u="none" strike="noStrike" cap="none">
                <a:solidFill>
                  <a:srgbClr val="7F7F7F"/>
                </a:solidFill>
                <a:latin typeface="Calibri"/>
                <a:ea typeface="Calibri"/>
                <a:cs typeface="Calibri"/>
                <a:sym typeface="Calibri"/>
              </a:rPr>
              <a:t>Insert, Picture</a:t>
            </a:r>
            <a:r>
              <a:rPr lang="en-US" sz="3300" b="0" i="0" u="none" strike="noStrike" cap="none">
                <a:solidFill>
                  <a:srgbClr val="7F7F7F"/>
                </a:solidFill>
                <a:latin typeface="Calibri"/>
                <a:ea typeface="Calibri"/>
                <a:cs typeface="Calibri"/>
                <a:sym typeface="Calibri"/>
              </a:rPr>
              <a:t> command, or by using standard copy &amp; paste. For best results, all graphic elements should be at least </a:t>
            </a:r>
            <a:r>
              <a:rPr lang="en-US" sz="3300" b="1" i="0" u="none" strike="noStrike" cap="none">
                <a:solidFill>
                  <a:srgbClr val="7F7F7F"/>
                </a:solidFill>
                <a:latin typeface="Calibri"/>
                <a:ea typeface="Calibri"/>
                <a:cs typeface="Calibri"/>
                <a:sym typeface="Calibri"/>
              </a:rPr>
              <a:t>150-200 pixels per inch in their final printed size</a:t>
            </a:r>
            <a:r>
              <a:rPr lang="en-US" sz="3300" b="0" i="0" u="none" strike="noStrike" cap="none">
                <a:solidFill>
                  <a:srgbClr val="7F7F7F"/>
                </a:solidFill>
                <a:latin typeface="Calibri"/>
                <a:ea typeface="Calibri"/>
                <a:cs typeface="Calibri"/>
                <a:sym typeface="Calibri"/>
              </a:rPr>
              <a:t>. For instance, a 1600 x 1200 pixel photo will usually look fine up to 8“-10” wide on your printed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Please note that graphics from websites (such as the logo on your hospital's or university's home page) will only be 72dpi and not suitable for printing.</a:t>
            </a:r>
            <a:endParaRPr/>
          </a:p>
          <a:p>
            <a:pPr marL="0" marR="0" lvl="0" indent="0" algn="ctr" rtl="0">
              <a:spcBef>
                <a:spcPts val="1286"/>
              </a:spcBef>
              <a:spcAft>
                <a:spcPts val="0"/>
              </a:spcAft>
              <a:buNone/>
            </a:pP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grpSp>
        <p:nvGrpSpPr>
          <p:cNvPr id="17" name="Google Shape;17;p2"/>
          <p:cNvGrpSpPr/>
          <p:nvPr/>
        </p:nvGrpSpPr>
        <p:grpSpPr>
          <a:xfrm>
            <a:off x="33467040" y="0"/>
            <a:ext cx="7132320" cy="21945600"/>
            <a:chOff x="33832800" y="0"/>
            <a:chExt cx="12801600" cy="43891199"/>
          </a:xfrm>
        </p:grpSpPr>
        <p:sp>
          <p:nvSpPr>
            <p:cNvPr id="18" name="Google Shape;18;p2"/>
            <p:cNvSpPr/>
            <p:nvPr/>
          </p:nvSpPr>
          <p:spPr>
            <a:xfrm>
              <a:off x="33832800" y="0"/>
              <a:ext cx="12801600" cy="43891199"/>
            </a:xfrm>
            <a:prstGeom prst="rect">
              <a:avLst/>
            </a:prstGeom>
            <a:solidFill>
              <a:srgbClr val="D8D8D8"/>
            </a:solidFill>
            <a:ln>
              <a:noFill/>
            </a:ln>
          </p:spPr>
          <p:txBody>
            <a:bodyPr spcFirstLastPara="1" wrap="square" lIns="228600" tIns="228600" rIns="228600" bIns="228600"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Change Color Theme: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template is designed to use the built-in color themes in the newer versions of PowerPoint.</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change the color theme, select the </a:t>
              </a:r>
              <a:r>
                <a:rPr lang="en-US" sz="3300" b="1" i="0" u="none" strike="noStrike" cap="none">
                  <a:solidFill>
                    <a:srgbClr val="7F7F7F"/>
                  </a:solidFill>
                  <a:latin typeface="Calibri"/>
                  <a:ea typeface="Calibri"/>
                  <a:cs typeface="Calibri"/>
                  <a:sym typeface="Calibri"/>
                </a:rPr>
                <a:t>Design</a:t>
              </a:r>
              <a:r>
                <a:rPr lang="en-US" sz="3300" b="0" i="0" u="none" strike="noStrike" cap="none">
                  <a:solidFill>
                    <a:srgbClr val="7F7F7F"/>
                  </a:solidFill>
                  <a:latin typeface="Calibri"/>
                  <a:ea typeface="Calibri"/>
                  <a:cs typeface="Calibri"/>
                  <a:sym typeface="Calibri"/>
                </a:rPr>
                <a:t> tab, then select the </a:t>
              </a:r>
              <a:r>
                <a:rPr lang="en-US" sz="3300" b="1" i="0" u="none" strike="noStrike" cap="none">
                  <a:solidFill>
                    <a:srgbClr val="7F7F7F"/>
                  </a:solidFill>
                  <a:latin typeface="Calibri"/>
                  <a:ea typeface="Calibri"/>
                  <a:cs typeface="Calibri"/>
                  <a:sym typeface="Calibri"/>
                </a:rPr>
                <a:t>Colors</a:t>
              </a:r>
              <a:r>
                <a:rPr lang="en-US" sz="3300" b="0" i="0" u="none" strike="noStrike" cap="none">
                  <a:solidFill>
                    <a:srgbClr val="7F7F7F"/>
                  </a:solidFill>
                  <a:latin typeface="Calibri"/>
                  <a:ea typeface="Calibri"/>
                  <a:cs typeface="Calibri"/>
                  <a:sym typeface="Calibri"/>
                </a:rPr>
                <a:t> drop-down list.</a:t>
              </a:r>
              <a:endParaRPr/>
            </a:p>
            <a:p>
              <a:pPr marL="0" marR="0" lvl="0" indent="0" algn="l" rtl="0">
                <a:spcBef>
                  <a:spcPts val="1286"/>
                </a:spcBef>
                <a:spcAft>
                  <a:spcPts val="0"/>
                </a:spcAft>
                <a:buNone/>
              </a:pPr>
              <a:endParaRPr sz="48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default color theme for this template is “Office”, so you can always return to that after trying some of the alternatives.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Printing Your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Once your poster file is ready, visit </a:t>
              </a:r>
              <a:r>
                <a:rPr lang="en-US" sz="3300" b="1" i="0" u="none" strike="noStrike" cap="none">
                  <a:solidFill>
                    <a:srgbClr val="7F7F7F"/>
                  </a:solidFill>
                  <a:latin typeface="Calibri"/>
                  <a:ea typeface="Calibri"/>
                  <a:cs typeface="Calibri"/>
                  <a:sym typeface="Calibri"/>
                </a:rPr>
                <a:t>www.genigraphics.com</a:t>
              </a:r>
              <a:r>
                <a:rPr lang="en-US" sz="3300" b="0" i="0" u="none" strike="noStrike" cap="none">
                  <a:solidFill>
                    <a:srgbClr val="7F7F7F"/>
                  </a:solidFill>
                  <a:latin typeface="Calibri"/>
                  <a:ea typeface="Calibri"/>
                  <a:cs typeface="Calibri"/>
                  <a:sym typeface="Calibri"/>
                </a:rPr>
                <a:t> to order a high-quality, affordable poster print. Every order receives a free design review and we can deliver as fast as next business day within the US and Canada. </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Genigraphics® has been producing output from PowerPoint® longer than anyone in the industry; dating back to when we helped Microsoft® design the PowerPoint® software. </a:t>
              </a:r>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ctr" rtl="0">
                <a:spcBef>
                  <a:spcPts val="0"/>
                </a:spcBef>
                <a:spcAft>
                  <a:spcPts val="0"/>
                </a:spcAft>
                <a:buNone/>
              </a:pPr>
              <a:r>
                <a:rPr lang="en-US" sz="3300" b="0" i="0" u="none" strike="noStrike" cap="none">
                  <a:solidFill>
                    <a:srgbClr val="7F7F7F"/>
                  </a:solidFill>
                  <a:latin typeface="Calibri"/>
                  <a:ea typeface="Calibri"/>
                  <a:cs typeface="Calibri"/>
                  <a:sym typeface="Calibri"/>
                </a:rPr>
                <a:t>US and Canada:  1-800-790-4001</a:t>
              </a:r>
              <a:br>
                <a:rPr lang="en-US" sz="3300" b="0" i="0" u="none" strike="noStrike" cap="none">
                  <a:solidFill>
                    <a:srgbClr val="7F7F7F"/>
                  </a:solidFill>
                  <a:latin typeface="Calibri"/>
                  <a:ea typeface="Calibri"/>
                  <a:cs typeface="Calibri"/>
                  <a:sym typeface="Calibri"/>
                </a:rPr>
              </a:br>
              <a:r>
                <a:rPr lang="en-US" sz="3300" b="0" i="0" u="none" strike="noStrike" cap="none">
                  <a:solidFill>
                    <a:srgbClr val="7F7F7F"/>
                  </a:solidFill>
                  <a:latin typeface="Calibri"/>
                  <a:ea typeface="Calibri"/>
                  <a:cs typeface="Calibri"/>
                  <a:sym typeface="Calibri"/>
                </a:rPr>
                <a:t>Email: info@genigraphics.com</a:t>
              </a:r>
              <a:endParaRPr/>
            </a:p>
            <a:p>
              <a:pPr marL="0" marR="0" lvl="0" indent="0" algn="ctr" rtl="0">
                <a:spcBef>
                  <a:spcPts val="0"/>
                </a:spcBef>
                <a:spcAft>
                  <a:spcPts val="0"/>
                </a:spcAft>
                <a:buNone/>
              </a:pP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pic>
          <p:nvPicPr>
            <p:cNvPr id="19" name="Google Shape;19;p2"/>
            <p:cNvPicPr preferRelativeResize="0"/>
            <p:nvPr/>
          </p:nvPicPr>
          <p:blipFill rotWithShape="1">
            <a:blip r:embed="rId2">
              <a:alphaModFix/>
            </a:blip>
            <a:srcRect/>
            <a:stretch/>
          </p:blipFill>
          <p:spPr>
            <a:xfrm>
              <a:off x="34281341" y="9260274"/>
              <a:ext cx="11904515" cy="10246926"/>
            </a:xfrm>
            <a:prstGeom prst="rect">
              <a:avLst/>
            </a:prstGeom>
            <a:noFill/>
            <a:ln>
              <a:noFill/>
            </a:ln>
          </p:spPr>
        </p:pic>
      </p:grpSp>
      <p:pic>
        <p:nvPicPr>
          <p:cNvPr id="20" name="Google Shape;20;p2"/>
          <p:cNvPicPr preferRelativeResize="0"/>
          <p:nvPr/>
        </p:nvPicPr>
        <p:blipFill rotWithShape="1">
          <a:blip r:embed="rId3">
            <a:alphaModFix/>
          </a:blip>
          <a:srcRect/>
          <a:stretch/>
        </p:blipFill>
        <p:spPr>
          <a:xfrm>
            <a:off x="27508200" y="21677939"/>
            <a:ext cx="5297435" cy="18592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24" name="Google Shape;24;p3"/>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5" name="Google Shape;25;p3"/>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6" name="Google Shape;26;p3"/>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a:solidFill>
                  <a:srgbClr val="888888"/>
                </a:solidFill>
                <a:latin typeface="Calibri"/>
                <a:ea typeface="Calibri"/>
                <a:cs typeface="Calibri"/>
                <a:sym typeface="Calibri"/>
              </a:defRPr>
            </a:lvl1pPr>
            <a:lvl2pPr marL="0" marR="0" lvl="1" indent="0" algn="r" rtl="0">
              <a:spcBef>
                <a:spcPts val="0"/>
              </a:spcBef>
              <a:buNone/>
              <a:defRPr sz="3200">
                <a:solidFill>
                  <a:srgbClr val="888888"/>
                </a:solidFill>
                <a:latin typeface="Calibri"/>
                <a:ea typeface="Calibri"/>
                <a:cs typeface="Calibri"/>
                <a:sym typeface="Calibri"/>
              </a:defRPr>
            </a:lvl2pPr>
            <a:lvl3pPr marL="0" marR="0" lvl="2" indent="0" algn="r" rtl="0">
              <a:spcBef>
                <a:spcPts val="0"/>
              </a:spcBef>
              <a:buNone/>
              <a:defRPr sz="3200">
                <a:solidFill>
                  <a:srgbClr val="888888"/>
                </a:solidFill>
                <a:latin typeface="Calibri"/>
                <a:ea typeface="Calibri"/>
                <a:cs typeface="Calibri"/>
                <a:sym typeface="Calibri"/>
              </a:defRPr>
            </a:lvl3pPr>
            <a:lvl4pPr marL="0" marR="0" lvl="3" indent="0" algn="r" rtl="0">
              <a:spcBef>
                <a:spcPts val="0"/>
              </a:spcBef>
              <a:buNone/>
              <a:defRPr sz="3200">
                <a:solidFill>
                  <a:srgbClr val="888888"/>
                </a:solidFill>
                <a:latin typeface="Calibri"/>
                <a:ea typeface="Calibri"/>
                <a:cs typeface="Calibri"/>
                <a:sym typeface="Calibri"/>
              </a:defRPr>
            </a:lvl4pPr>
            <a:lvl5pPr marL="0" marR="0" lvl="4" indent="0" algn="r" rtl="0">
              <a:spcBef>
                <a:spcPts val="0"/>
              </a:spcBef>
              <a:buNone/>
              <a:defRPr sz="3200">
                <a:solidFill>
                  <a:srgbClr val="888888"/>
                </a:solidFill>
                <a:latin typeface="Calibri"/>
                <a:ea typeface="Calibri"/>
                <a:cs typeface="Calibri"/>
                <a:sym typeface="Calibri"/>
              </a:defRPr>
            </a:lvl5pPr>
            <a:lvl6pPr marL="0" marR="0" lvl="5" indent="0" algn="r" rtl="0">
              <a:spcBef>
                <a:spcPts val="0"/>
              </a:spcBef>
              <a:buNone/>
              <a:defRPr sz="3200">
                <a:solidFill>
                  <a:srgbClr val="888888"/>
                </a:solidFill>
                <a:latin typeface="Calibri"/>
                <a:ea typeface="Calibri"/>
                <a:cs typeface="Calibri"/>
                <a:sym typeface="Calibri"/>
              </a:defRPr>
            </a:lvl6pPr>
            <a:lvl7pPr marL="0" marR="0" lvl="6" indent="0" algn="r" rtl="0">
              <a:spcBef>
                <a:spcPts val="0"/>
              </a:spcBef>
              <a:buNone/>
              <a:defRPr sz="3200">
                <a:solidFill>
                  <a:srgbClr val="888888"/>
                </a:solidFill>
                <a:latin typeface="Calibri"/>
                <a:ea typeface="Calibri"/>
                <a:cs typeface="Calibri"/>
                <a:sym typeface="Calibri"/>
              </a:defRPr>
            </a:lvl7pPr>
            <a:lvl8pPr marL="0" marR="0" lvl="7" indent="0" algn="r" rtl="0">
              <a:spcBef>
                <a:spcPts val="0"/>
              </a:spcBef>
              <a:buNone/>
              <a:defRPr sz="3200">
                <a:solidFill>
                  <a:srgbClr val="888888"/>
                </a:solidFill>
                <a:latin typeface="Calibri"/>
                <a:ea typeface="Calibri"/>
                <a:cs typeface="Calibri"/>
                <a:sym typeface="Calibri"/>
              </a:defRPr>
            </a:lvl8pPr>
            <a:lvl9pPr marL="0" marR="0" lvl="8" indent="0" algn="r" rtl="0">
              <a:spcBef>
                <a:spcPts val="0"/>
              </a:spcBef>
              <a:buNone/>
              <a:defRPr sz="3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b="0" i="0" u="none" strike="noStrike" cap="none">
                <a:solidFill>
                  <a:srgbClr val="888888"/>
                </a:solidFill>
                <a:latin typeface="Calibri"/>
                <a:ea typeface="Calibri"/>
                <a:cs typeface="Calibri"/>
                <a:sym typeface="Calibri"/>
              </a:defRPr>
            </a:lvl1pPr>
            <a:lvl2pPr marL="0" marR="0" lvl="1" indent="0" algn="r" rtl="0">
              <a:spcBef>
                <a:spcPts val="0"/>
              </a:spcBef>
              <a:buNone/>
              <a:defRPr sz="3200" b="0" i="0" u="none" strike="noStrike" cap="none">
                <a:solidFill>
                  <a:srgbClr val="888888"/>
                </a:solidFill>
                <a:latin typeface="Calibri"/>
                <a:ea typeface="Calibri"/>
                <a:cs typeface="Calibri"/>
                <a:sym typeface="Calibri"/>
              </a:defRPr>
            </a:lvl2pPr>
            <a:lvl3pPr marL="0" marR="0" lvl="2" indent="0" algn="r" rtl="0">
              <a:spcBef>
                <a:spcPts val="0"/>
              </a:spcBef>
              <a:buNone/>
              <a:defRPr sz="3200" b="0" i="0" u="none" strike="noStrike" cap="none">
                <a:solidFill>
                  <a:srgbClr val="888888"/>
                </a:solidFill>
                <a:latin typeface="Calibri"/>
                <a:ea typeface="Calibri"/>
                <a:cs typeface="Calibri"/>
                <a:sym typeface="Calibri"/>
              </a:defRPr>
            </a:lvl3pPr>
            <a:lvl4pPr marL="0" marR="0" lvl="3" indent="0" algn="r" rtl="0">
              <a:spcBef>
                <a:spcPts val="0"/>
              </a:spcBef>
              <a:buNone/>
              <a:defRPr sz="3200" b="0" i="0" u="none" strike="noStrike" cap="none">
                <a:solidFill>
                  <a:srgbClr val="888888"/>
                </a:solidFill>
                <a:latin typeface="Calibri"/>
                <a:ea typeface="Calibri"/>
                <a:cs typeface="Calibri"/>
                <a:sym typeface="Calibri"/>
              </a:defRPr>
            </a:lvl4pPr>
            <a:lvl5pPr marL="0" marR="0" lvl="4" indent="0" algn="r" rtl="0">
              <a:spcBef>
                <a:spcPts val="0"/>
              </a:spcBef>
              <a:buNone/>
              <a:defRPr sz="3200" b="0" i="0" u="none" strike="noStrike" cap="none">
                <a:solidFill>
                  <a:srgbClr val="888888"/>
                </a:solidFill>
                <a:latin typeface="Calibri"/>
                <a:ea typeface="Calibri"/>
                <a:cs typeface="Calibri"/>
                <a:sym typeface="Calibri"/>
              </a:defRPr>
            </a:lvl5pPr>
            <a:lvl6pPr marL="0" marR="0" lvl="5" indent="0" algn="r" rtl="0">
              <a:spcBef>
                <a:spcPts val="0"/>
              </a:spcBef>
              <a:buNone/>
              <a:defRPr sz="3200" b="0" i="0" u="none" strike="noStrike" cap="none">
                <a:solidFill>
                  <a:srgbClr val="888888"/>
                </a:solidFill>
                <a:latin typeface="Calibri"/>
                <a:ea typeface="Calibri"/>
                <a:cs typeface="Calibri"/>
                <a:sym typeface="Calibri"/>
              </a:defRPr>
            </a:lvl6pPr>
            <a:lvl7pPr marL="0" marR="0" lvl="6" indent="0" algn="r" rtl="0">
              <a:spcBef>
                <a:spcPts val="0"/>
              </a:spcBef>
              <a:buNone/>
              <a:defRPr sz="3200" b="0" i="0" u="none" strike="noStrike" cap="none">
                <a:solidFill>
                  <a:srgbClr val="888888"/>
                </a:solidFill>
                <a:latin typeface="Calibri"/>
                <a:ea typeface="Calibri"/>
                <a:cs typeface="Calibri"/>
                <a:sym typeface="Calibri"/>
              </a:defRPr>
            </a:lvl7pPr>
            <a:lvl8pPr marL="0" marR="0" lvl="7" indent="0" algn="r" rtl="0">
              <a:spcBef>
                <a:spcPts val="0"/>
              </a:spcBef>
              <a:buNone/>
              <a:defRPr sz="3200" b="0" i="0" u="none" strike="noStrike" cap="none">
                <a:solidFill>
                  <a:srgbClr val="888888"/>
                </a:solidFill>
                <a:latin typeface="Calibri"/>
                <a:ea typeface="Calibri"/>
                <a:cs typeface="Calibri"/>
                <a:sym typeface="Calibri"/>
              </a:defRPr>
            </a:lvl8pPr>
            <a:lvl9pPr marL="0" marR="0" lvl="8" indent="0" algn="r" rtl="0">
              <a:spcBef>
                <a:spcPts val="0"/>
              </a:spcBef>
              <a:buNone/>
              <a:defRPr sz="3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
        <p:cNvGrpSpPr/>
        <p:nvPr/>
      </p:nvGrpSpPr>
      <p:grpSpPr>
        <a:xfrm>
          <a:off x="0" y="0"/>
          <a:ext cx="0" cy="0"/>
          <a:chOff x="0" y="0"/>
          <a:chExt cx="0" cy="0"/>
        </a:xfrm>
      </p:grpSpPr>
      <p:sp>
        <p:nvSpPr>
          <p:cNvPr id="31" name="Google Shape;31;p4"/>
          <p:cNvSpPr txBox="1"/>
          <p:nvPr/>
        </p:nvSpPr>
        <p:spPr>
          <a:xfrm>
            <a:off x="6399250" y="369325"/>
            <a:ext cx="18551700" cy="1233300"/>
          </a:xfrm>
          <a:prstGeom prst="rect">
            <a:avLst/>
          </a:prstGeom>
          <a:noFill/>
          <a:ln>
            <a:noFill/>
          </a:ln>
        </p:spPr>
        <p:txBody>
          <a:bodyPr spcFirstLastPara="1" wrap="square" lIns="97925" tIns="244850" rIns="97925" bIns="244850" anchor="ctr" anchorCtr="0">
            <a:noAutofit/>
          </a:bodyPr>
          <a:lstStyle/>
          <a:p>
            <a:pPr marL="0" marR="0" lvl="0" indent="0" algn="ctr" rtl="0">
              <a:spcBef>
                <a:spcPts val="0"/>
              </a:spcBef>
              <a:spcAft>
                <a:spcPts val="0"/>
              </a:spcAft>
              <a:buNone/>
            </a:pPr>
            <a:r>
              <a:rPr lang="en-US" sz="4800" b="1" dirty="0">
                <a:solidFill>
                  <a:srgbClr val="EAF1DD"/>
                </a:solidFill>
                <a:latin typeface="Times New Roman" panose="02020603050405020304" pitchFamily="18" charset="0"/>
                <a:ea typeface="Calibri"/>
                <a:cs typeface="Times New Roman" panose="02020603050405020304" pitchFamily="18" charset="0"/>
                <a:sym typeface="Calibri"/>
              </a:rPr>
              <a:t>Mindfulness Program</a:t>
            </a:r>
            <a:endParaRPr dirty="0">
              <a:latin typeface="Times New Roman" panose="02020603050405020304" pitchFamily="18" charset="0"/>
              <a:cs typeface="Times New Roman" panose="02020603050405020304" pitchFamily="18" charset="0"/>
            </a:endParaRPr>
          </a:p>
        </p:txBody>
      </p:sp>
      <p:sp>
        <p:nvSpPr>
          <p:cNvPr id="32" name="Google Shape;32;p4"/>
          <p:cNvSpPr txBox="1"/>
          <p:nvPr/>
        </p:nvSpPr>
        <p:spPr>
          <a:xfrm>
            <a:off x="4114800" y="1600201"/>
            <a:ext cx="24688800" cy="1143000"/>
          </a:xfrm>
          <a:prstGeom prst="rect">
            <a:avLst/>
          </a:prstGeom>
          <a:noFill/>
          <a:ln>
            <a:noFill/>
          </a:ln>
        </p:spPr>
        <p:txBody>
          <a:bodyPr spcFirstLastPara="1" wrap="square" lIns="97925" tIns="97925" rIns="97925" bIns="97925" anchor="ctr" anchorCtr="0">
            <a:noAutofit/>
          </a:bodyPr>
          <a:lstStyle/>
          <a:p>
            <a:pPr marL="0" marR="0" lvl="0" indent="0" algn="ctr" rtl="0">
              <a:spcBef>
                <a:spcPts val="0"/>
              </a:spcBef>
              <a:spcAft>
                <a:spcPts val="0"/>
              </a:spcAft>
              <a:buNone/>
            </a:pPr>
            <a:endParaRPr sz="3000" b="1" dirty="0">
              <a:latin typeface="Times New Roman" panose="02020603050405020304" pitchFamily="18" charset="0"/>
              <a:cs typeface="Times New Roman" panose="02020603050405020304" pitchFamily="18" charset="0"/>
            </a:endParaRPr>
          </a:p>
          <a:p>
            <a:pPr marL="0" marR="0" lvl="0" indent="0" algn="ctr" rtl="0">
              <a:spcBef>
                <a:spcPts val="0"/>
              </a:spcBef>
              <a:spcAft>
                <a:spcPts val="0"/>
              </a:spcAft>
              <a:buNone/>
            </a:pPr>
            <a:r>
              <a:rPr lang="en-US" sz="3000" b="1" baseline="30000" dirty="0">
                <a:solidFill>
                  <a:srgbClr val="EAF1DD"/>
                </a:solidFill>
                <a:latin typeface="Times New Roman" panose="02020603050405020304" pitchFamily="18" charset="0"/>
                <a:ea typeface="Calibri"/>
                <a:cs typeface="Times New Roman" panose="02020603050405020304" pitchFamily="18" charset="0"/>
                <a:sym typeface="Calibri"/>
              </a:rPr>
              <a:t>Phillips School of Nursing at Mount Sinai Beth Israel</a:t>
            </a:r>
            <a:endParaRPr sz="3000" b="1" dirty="0">
              <a:latin typeface="Times New Roman" panose="02020603050405020304" pitchFamily="18" charset="0"/>
              <a:cs typeface="Times New Roman" panose="02020603050405020304" pitchFamily="18" charset="0"/>
            </a:endParaRPr>
          </a:p>
        </p:txBody>
      </p:sp>
      <p:sp>
        <p:nvSpPr>
          <p:cNvPr id="33" name="Google Shape;33;p4"/>
          <p:cNvSpPr txBox="1"/>
          <p:nvPr/>
        </p:nvSpPr>
        <p:spPr>
          <a:xfrm>
            <a:off x="1280162" y="20025361"/>
            <a:ext cx="2171325" cy="1588333"/>
          </a:xfrm>
          <a:prstGeom prst="rect">
            <a:avLst/>
          </a:prstGeom>
          <a:solidFill>
            <a:srgbClr val="B7CCE4"/>
          </a:solid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4" name="Google Shape;34;p4"/>
          <p:cNvSpPr txBox="1"/>
          <p:nvPr/>
        </p:nvSpPr>
        <p:spPr>
          <a:xfrm>
            <a:off x="1280161" y="19431002"/>
            <a:ext cx="1450230" cy="557282"/>
          </a:xfrm>
          <a:prstGeom prst="rect">
            <a:avLst/>
          </a:prstGeom>
          <a:no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5" name="Google Shape;35;p4"/>
          <p:cNvSpPr txBox="1"/>
          <p:nvPr/>
        </p:nvSpPr>
        <p:spPr>
          <a:xfrm>
            <a:off x="752375" y="3777125"/>
            <a:ext cx="9875400" cy="5056319"/>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lvl="0" indent="0" algn="l" rtl="0">
              <a:lnSpc>
                <a:spcPct val="115000"/>
              </a:lnSpc>
              <a:spcBef>
                <a:spcPts val="0"/>
              </a:spcBef>
              <a:spcAft>
                <a:spcPts val="0"/>
              </a:spcAft>
              <a:buClr>
                <a:schemeClr val="dk1"/>
              </a:buClr>
              <a:buSzPts val="1100"/>
              <a:buFont typeface="Arial"/>
              <a:buNone/>
            </a:pPr>
            <a:endParaRPr sz="1900" dirty="0">
              <a:latin typeface="Times New Roman" panose="02020603050405020304" pitchFamily="18" charset="0"/>
              <a:ea typeface="Calibri"/>
              <a:cs typeface="Times New Roman" panose="02020603050405020304" pitchFamily="18" charset="0"/>
              <a:sym typeface="Calibri"/>
            </a:endParaRPr>
          </a:p>
        </p:txBody>
      </p:sp>
      <p:sp>
        <p:nvSpPr>
          <p:cNvPr id="36" name="Google Shape;36;p4"/>
          <p:cNvSpPr/>
          <p:nvPr/>
        </p:nvSpPr>
        <p:spPr>
          <a:xfrm>
            <a:off x="752367" y="3203800"/>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Introduction</a:t>
            </a:r>
            <a:endParaRPr dirty="0"/>
          </a:p>
        </p:txBody>
      </p:sp>
      <p:sp>
        <p:nvSpPr>
          <p:cNvPr id="37" name="Google Shape;37;p4"/>
          <p:cNvSpPr txBox="1"/>
          <p:nvPr/>
        </p:nvSpPr>
        <p:spPr>
          <a:xfrm>
            <a:off x="11344181" y="10559572"/>
            <a:ext cx="9875400" cy="3081351"/>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In patients with heart disease, how does meditation in comparison to western medicine affect heart health?" </a:t>
            </a:r>
            <a:endParaRPr sz="2800" dirty="0">
              <a:solidFill>
                <a:schemeClr val="dk1"/>
              </a:solidFill>
              <a:latin typeface="Calibri"/>
              <a:ea typeface="Calibri"/>
              <a:cs typeface="Calibri"/>
              <a:sym typeface="Calibri"/>
            </a:endParaRPr>
          </a:p>
        </p:txBody>
      </p:sp>
      <p:sp>
        <p:nvSpPr>
          <p:cNvPr id="38" name="Google Shape;38;p4"/>
          <p:cNvSpPr/>
          <p:nvPr/>
        </p:nvSpPr>
        <p:spPr>
          <a:xfrm>
            <a:off x="752365" y="8917671"/>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Research Problem</a:t>
            </a:r>
            <a:endParaRPr dirty="0"/>
          </a:p>
        </p:txBody>
      </p:sp>
      <p:sp>
        <p:nvSpPr>
          <p:cNvPr id="39" name="Google Shape;39;p4"/>
          <p:cNvSpPr txBox="1"/>
          <p:nvPr/>
        </p:nvSpPr>
        <p:spPr>
          <a:xfrm>
            <a:off x="752375" y="12507625"/>
            <a:ext cx="9875400" cy="1908738"/>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lvl="0" indent="0" algn="l" rtl="0">
              <a:spcBef>
                <a:spcPts val="0"/>
              </a:spcBef>
              <a:spcAft>
                <a:spcPts val="0"/>
              </a:spcAft>
              <a:buNone/>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a:t>
            </a:r>
            <a:endParaRPr sz="2000" dirty="0">
              <a:solidFill>
                <a:schemeClr val="dk1"/>
              </a:solidFill>
              <a:latin typeface="Times New Roman" panose="02020603050405020304" pitchFamily="18" charset="0"/>
              <a:ea typeface="Calibri"/>
              <a:cs typeface="Times New Roman" panose="02020603050405020304" pitchFamily="18" charset="0"/>
              <a:sym typeface="Calibri"/>
            </a:endParaRPr>
          </a:p>
        </p:txBody>
      </p:sp>
      <p:sp>
        <p:nvSpPr>
          <p:cNvPr id="40" name="Google Shape;40;p4"/>
          <p:cNvSpPr/>
          <p:nvPr/>
        </p:nvSpPr>
        <p:spPr>
          <a:xfrm>
            <a:off x="752365" y="12036288"/>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Conceptual Framework if appropriate</a:t>
            </a:r>
            <a:endParaRPr dirty="0"/>
          </a:p>
        </p:txBody>
      </p:sp>
      <p:sp>
        <p:nvSpPr>
          <p:cNvPr id="41" name="Google Shape;41;p4"/>
          <p:cNvSpPr txBox="1"/>
          <p:nvPr/>
        </p:nvSpPr>
        <p:spPr>
          <a:xfrm>
            <a:off x="21542350" y="14925975"/>
            <a:ext cx="10527000" cy="4055700"/>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lnSpc>
                <a:spcPct val="100000"/>
              </a:lnSpc>
              <a:spcBef>
                <a:spcPts val="900"/>
              </a:spcBef>
              <a:spcAft>
                <a:spcPts val="0"/>
              </a:spcAft>
              <a:buNone/>
            </a:pPr>
            <a:endParaRPr dirty="0">
              <a:solidFill>
                <a:srgbClr val="222222"/>
              </a:solidFill>
              <a:highlight>
                <a:srgbClr val="FFFFFF"/>
              </a:highlight>
              <a:latin typeface="Calibri"/>
              <a:ea typeface="Calibri"/>
              <a:cs typeface="Calibri"/>
              <a:sym typeface="Calibri"/>
            </a:endParaRPr>
          </a:p>
        </p:txBody>
      </p:sp>
      <p:sp>
        <p:nvSpPr>
          <p:cNvPr id="42" name="Google Shape;42;p4"/>
          <p:cNvSpPr/>
          <p:nvPr/>
        </p:nvSpPr>
        <p:spPr>
          <a:xfrm>
            <a:off x="21542350" y="14488300"/>
            <a:ext cx="105270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a:solidFill>
                  <a:srgbClr val="EAF1DD"/>
                </a:solidFill>
                <a:latin typeface="Calibri"/>
                <a:ea typeface="Calibri"/>
                <a:cs typeface="Calibri"/>
                <a:sym typeface="Calibri"/>
              </a:rPr>
              <a:t>References</a:t>
            </a:r>
            <a:endParaRPr/>
          </a:p>
        </p:txBody>
      </p:sp>
      <p:sp>
        <p:nvSpPr>
          <p:cNvPr id="43" name="Google Shape;43;p4"/>
          <p:cNvSpPr txBox="1"/>
          <p:nvPr/>
        </p:nvSpPr>
        <p:spPr>
          <a:xfrm>
            <a:off x="11273377" y="14313345"/>
            <a:ext cx="9875400" cy="4614641"/>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spcBef>
                <a:spcPts val="0"/>
              </a:spcBef>
              <a:spcAft>
                <a:spcPts val="0"/>
              </a:spcAft>
              <a:buClr>
                <a:schemeClr val="dk1"/>
              </a:buClr>
              <a:buSzPts val="1100"/>
              <a:buFont typeface="Arial"/>
              <a:buNone/>
            </a:pPr>
            <a:endParaRPr sz="2800" dirty="0">
              <a:solidFill>
                <a:schemeClr val="dk1"/>
              </a:solidFill>
              <a:latin typeface="Times New Roman" panose="02020603050405020304" pitchFamily="18" charset="0"/>
              <a:cs typeface="Times New Roman" panose="02020603050405020304" pitchFamily="18" charset="0"/>
            </a:endParaRPr>
          </a:p>
          <a:p>
            <a:pPr marL="0" marR="0" lvl="0" indent="0" algn="l" rtl="0">
              <a:spcBef>
                <a:spcPts val="0"/>
              </a:spcBef>
              <a:spcAft>
                <a:spcPts val="0"/>
              </a:spcAft>
              <a:buClr>
                <a:schemeClr val="dk1"/>
              </a:buClr>
              <a:buSzPts val="1100"/>
              <a:buFont typeface="Arial"/>
              <a:buNone/>
            </a:pPr>
            <a:r>
              <a:rPr lang="en-US" sz="2800" dirty="0">
                <a:solidFill>
                  <a:schemeClr val="dk1"/>
                </a:solidFill>
                <a:latin typeface="Times New Roman" panose="02020603050405020304" pitchFamily="18" charset="0"/>
                <a:cs typeface="Times New Roman" panose="02020603050405020304" pitchFamily="18" charset="0"/>
              </a:rPr>
              <a:t>				</a:t>
            </a:r>
            <a:endParaRPr sz="2800" dirty="0">
              <a:solidFill>
                <a:schemeClr val="dk1"/>
              </a:solidFill>
              <a:latin typeface="Times New Roman" panose="02020603050405020304" pitchFamily="18" charset="0"/>
              <a:cs typeface="Times New Roman" panose="02020603050405020304" pitchFamily="18" charset="0"/>
            </a:endParaRPr>
          </a:p>
          <a:p>
            <a:pPr marL="0" marR="0" lvl="0" indent="0" algn="l" rtl="0">
              <a:spcBef>
                <a:spcPts val="0"/>
              </a:spcBef>
              <a:spcAft>
                <a:spcPts val="0"/>
              </a:spcAft>
              <a:buClr>
                <a:schemeClr val="dk1"/>
              </a:buClr>
              <a:buSzPts val="1100"/>
              <a:buFont typeface="Arial"/>
              <a:buNone/>
            </a:pPr>
            <a:r>
              <a:rPr lang="en-US" sz="2800" dirty="0">
                <a:solidFill>
                  <a:schemeClr val="dk1"/>
                </a:solidFill>
                <a:latin typeface="Times New Roman" panose="02020603050405020304" pitchFamily="18" charset="0"/>
                <a:cs typeface="Times New Roman" panose="02020603050405020304" pitchFamily="18" charset="0"/>
              </a:rPr>
              <a:t>			</a:t>
            </a:r>
            <a:endParaRPr sz="2800" dirty="0">
              <a:solidFill>
                <a:schemeClr val="dk1"/>
              </a:solidFill>
              <a:latin typeface="Times New Roman" panose="02020603050405020304" pitchFamily="18" charset="0"/>
              <a:cs typeface="Times New Roman" panose="02020603050405020304" pitchFamily="18" charset="0"/>
            </a:endParaRPr>
          </a:p>
          <a:p>
            <a:pPr marL="0" marR="0" lvl="0" indent="0" algn="l" rtl="0">
              <a:spcBef>
                <a:spcPts val="0"/>
              </a:spcBef>
              <a:spcAft>
                <a:spcPts val="0"/>
              </a:spcAft>
              <a:buClr>
                <a:schemeClr val="dk1"/>
              </a:buClr>
              <a:buSzPts val="1100"/>
              <a:buFont typeface="Arial"/>
              <a:buNone/>
            </a:pPr>
            <a:r>
              <a:rPr lang="en-US" sz="2800" dirty="0">
                <a:solidFill>
                  <a:schemeClr val="dk1"/>
                </a:solidFill>
                <a:latin typeface="Times New Roman" panose="02020603050405020304" pitchFamily="18" charset="0"/>
                <a:cs typeface="Times New Roman" panose="02020603050405020304" pitchFamily="18" charset="0"/>
              </a:rPr>
              <a:t>		</a:t>
            </a:r>
            <a:endParaRPr sz="2800" dirty="0">
              <a:solidFill>
                <a:schemeClr val="dk1"/>
              </a:solidFill>
              <a:latin typeface="Times New Roman" panose="02020603050405020304" pitchFamily="18" charset="0"/>
              <a:cs typeface="Times New Roman" panose="02020603050405020304" pitchFamily="18" charset="0"/>
            </a:endParaRPr>
          </a:p>
          <a:p>
            <a:pPr marL="0" marR="0" lvl="0" indent="0" algn="l" rtl="0">
              <a:spcBef>
                <a:spcPts val="0"/>
              </a:spcBef>
              <a:spcAft>
                <a:spcPts val="0"/>
              </a:spcAft>
              <a:buNone/>
            </a:pPr>
            <a:r>
              <a:rPr lang="en-US" sz="2800" dirty="0">
                <a:solidFill>
                  <a:schemeClr val="dk1"/>
                </a:solidFill>
                <a:latin typeface="Times New Roman" panose="02020603050405020304" pitchFamily="18" charset="0"/>
                <a:cs typeface="Times New Roman" panose="02020603050405020304" pitchFamily="18" charset="0"/>
              </a:rPr>
              <a:t>	 </a:t>
            </a:r>
            <a:endParaRPr sz="2800" dirty="0">
              <a:solidFill>
                <a:schemeClr val="dk1"/>
              </a:solidFill>
              <a:latin typeface="Times New Roman" panose="02020603050405020304" pitchFamily="18" charset="0"/>
              <a:cs typeface="Times New Roman" panose="02020603050405020304" pitchFamily="18" charset="0"/>
            </a:endParaRPr>
          </a:p>
        </p:txBody>
      </p:sp>
      <p:sp>
        <p:nvSpPr>
          <p:cNvPr id="44" name="Google Shape;44;p4"/>
          <p:cNvSpPr/>
          <p:nvPr/>
        </p:nvSpPr>
        <p:spPr>
          <a:xfrm>
            <a:off x="11273377" y="13702345"/>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Limitations and Conclusion</a:t>
            </a:r>
            <a:endParaRPr dirty="0"/>
          </a:p>
        </p:txBody>
      </p:sp>
      <p:sp>
        <p:nvSpPr>
          <p:cNvPr id="45" name="Google Shape;45;p4"/>
          <p:cNvSpPr/>
          <p:nvPr/>
        </p:nvSpPr>
        <p:spPr>
          <a:xfrm>
            <a:off x="11273400" y="9812350"/>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lvl="0" indent="0" algn="ctr" rtl="0">
              <a:spcBef>
                <a:spcPts val="0"/>
              </a:spcBef>
              <a:spcAft>
                <a:spcPts val="0"/>
              </a:spcAft>
              <a:buClr>
                <a:schemeClr val="dk1"/>
              </a:buClr>
              <a:buFont typeface="Arial"/>
              <a:buNone/>
            </a:pPr>
            <a:r>
              <a:rPr lang="en-US" sz="3200" b="1" dirty="0">
                <a:solidFill>
                  <a:srgbClr val="EAF1DD"/>
                </a:solidFill>
                <a:latin typeface="Calibri"/>
                <a:ea typeface="Calibri"/>
                <a:cs typeface="Calibri"/>
                <a:sym typeface="Calibri"/>
              </a:rPr>
              <a:t>PICO QUESTION</a:t>
            </a:r>
            <a:endParaRPr dirty="0"/>
          </a:p>
        </p:txBody>
      </p:sp>
      <p:sp>
        <p:nvSpPr>
          <p:cNvPr id="47" name="Google Shape;47;p4"/>
          <p:cNvSpPr txBox="1"/>
          <p:nvPr/>
        </p:nvSpPr>
        <p:spPr>
          <a:xfrm>
            <a:off x="752375" y="18822375"/>
            <a:ext cx="3675000" cy="295800"/>
          </a:xfrm>
          <a:prstGeom prst="rect">
            <a:avLst/>
          </a:prstGeom>
          <a:solidFill>
            <a:srgbClr val="FFFFFF"/>
          </a:solidFill>
          <a:ln>
            <a:noFill/>
          </a:ln>
        </p:spPr>
        <p:txBody>
          <a:bodyPr spcFirstLastPara="1" wrap="square" lIns="48950" tIns="24475" rIns="48950" bIns="24475" anchor="t" anchorCtr="0">
            <a:noAutofit/>
          </a:bodyPr>
          <a:lstStyle/>
          <a:p>
            <a:pPr marL="0" marR="0" lvl="0" indent="0" algn="ctr" rtl="0">
              <a:spcBef>
                <a:spcPts val="0"/>
              </a:spcBef>
              <a:spcAft>
                <a:spcPts val="0"/>
              </a:spcAft>
              <a:buNone/>
            </a:pPr>
            <a:endParaRPr dirty="0">
              <a:highlight>
                <a:srgbClr val="FFFFFF"/>
              </a:highlight>
              <a:latin typeface="Calibri"/>
              <a:ea typeface="Calibri"/>
              <a:cs typeface="Calibri"/>
              <a:sym typeface="Calibri"/>
            </a:endParaRPr>
          </a:p>
        </p:txBody>
      </p:sp>
      <p:pic>
        <p:nvPicPr>
          <p:cNvPr id="48" name="Google Shape;48;p4"/>
          <p:cNvPicPr preferRelativeResize="0"/>
          <p:nvPr/>
        </p:nvPicPr>
        <p:blipFill>
          <a:blip r:embed="rId3">
            <a:alphaModFix/>
          </a:blip>
          <a:stretch>
            <a:fillRect/>
          </a:stretch>
        </p:blipFill>
        <p:spPr>
          <a:xfrm>
            <a:off x="752438" y="369319"/>
            <a:ext cx="5646806" cy="1899150"/>
          </a:xfrm>
          <a:prstGeom prst="rect">
            <a:avLst/>
          </a:prstGeom>
          <a:noFill/>
          <a:ln>
            <a:noFill/>
          </a:ln>
        </p:spPr>
      </p:pic>
      <p:pic>
        <p:nvPicPr>
          <p:cNvPr id="49" name="Google Shape;49;p4"/>
          <p:cNvPicPr preferRelativeResize="0"/>
          <p:nvPr/>
        </p:nvPicPr>
        <p:blipFill>
          <a:blip r:embed="rId3">
            <a:alphaModFix/>
          </a:blip>
          <a:stretch>
            <a:fillRect/>
          </a:stretch>
        </p:blipFill>
        <p:spPr>
          <a:xfrm>
            <a:off x="24320222" y="389305"/>
            <a:ext cx="4292400" cy="1443619"/>
          </a:xfrm>
          <a:prstGeom prst="rect">
            <a:avLst/>
          </a:prstGeom>
          <a:noFill/>
          <a:ln>
            <a:noFill/>
          </a:ln>
        </p:spPr>
      </p:pic>
      <p:sp>
        <p:nvSpPr>
          <p:cNvPr id="50" name="Google Shape;50;p4"/>
          <p:cNvSpPr txBox="1"/>
          <p:nvPr/>
        </p:nvSpPr>
        <p:spPr>
          <a:xfrm>
            <a:off x="752450" y="9459098"/>
            <a:ext cx="9875400" cy="2384602"/>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spcBef>
                <a:spcPts val="0"/>
              </a:spcBef>
              <a:spcAft>
                <a:spcPts val="0"/>
              </a:spcAft>
              <a:buNone/>
            </a:pPr>
            <a:endParaRPr>
              <a:latin typeface="Calibri"/>
              <a:ea typeface="Calibri"/>
              <a:cs typeface="Calibri"/>
              <a:sym typeface="Calibri"/>
            </a:endParaRPr>
          </a:p>
        </p:txBody>
      </p:sp>
      <p:sp>
        <p:nvSpPr>
          <p:cNvPr id="51" name="Google Shape;51;p4"/>
          <p:cNvSpPr txBox="1"/>
          <p:nvPr/>
        </p:nvSpPr>
        <p:spPr>
          <a:xfrm>
            <a:off x="28861393" y="985975"/>
            <a:ext cx="3675000" cy="1588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solidFill>
                  <a:schemeClr val="bg1"/>
                </a:solidFill>
                <a:latin typeface="Pinyon Script"/>
                <a:ea typeface="Pinyon Script"/>
                <a:cs typeface="Pinyon Script"/>
                <a:sym typeface="Pinyon Script"/>
              </a:rPr>
              <a:t>Phillips School of Nursing</a:t>
            </a:r>
            <a:r>
              <a:rPr lang="en-US" sz="3600" dirty="0">
                <a:solidFill>
                  <a:schemeClr val="bg1"/>
                </a:solidFill>
                <a:latin typeface="Calibri"/>
                <a:ea typeface="Calibri"/>
                <a:cs typeface="Calibri"/>
                <a:sym typeface="Calibri"/>
              </a:rPr>
              <a:t> </a:t>
            </a:r>
            <a:endParaRPr sz="3600" dirty="0">
              <a:solidFill>
                <a:schemeClr val="bg1"/>
              </a:solidFill>
              <a:latin typeface="Calibri"/>
              <a:ea typeface="Calibri"/>
              <a:cs typeface="Calibri"/>
              <a:sym typeface="Calibri"/>
            </a:endParaRPr>
          </a:p>
          <a:p>
            <a:pPr marL="0" lvl="0" indent="0" algn="l" rtl="0">
              <a:spcBef>
                <a:spcPts val="0"/>
              </a:spcBef>
              <a:spcAft>
                <a:spcPts val="0"/>
              </a:spcAft>
              <a:buNone/>
            </a:pPr>
            <a:r>
              <a:rPr lang="en-US" sz="2400" dirty="0">
                <a:solidFill>
                  <a:schemeClr val="bg1"/>
                </a:solidFill>
                <a:latin typeface="Calibri"/>
                <a:ea typeface="Calibri"/>
                <a:cs typeface="Calibri"/>
                <a:sym typeface="Calibri"/>
              </a:rPr>
              <a:t>    at Mount Sinai Beth Israel</a:t>
            </a:r>
            <a:endParaRPr sz="2400" dirty="0">
              <a:solidFill>
                <a:schemeClr val="bg1"/>
              </a:solidFill>
              <a:latin typeface="Calibri"/>
              <a:ea typeface="Calibri"/>
              <a:cs typeface="Calibri"/>
              <a:sym typeface="Calibri"/>
            </a:endParaRPr>
          </a:p>
        </p:txBody>
      </p:sp>
      <p:sp>
        <p:nvSpPr>
          <p:cNvPr id="52" name="Google Shape;52;p4"/>
          <p:cNvSpPr txBox="1"/>
          <p:nvPr/>
        </p:nvSpPr>
        <p:spPr>
          <a:xfrm>
            <a:off x="11273388" y="3563150"/>
            <a:ext cx="9875400" cy="6095400"/>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lvl="0" indent="0" algn="l" rtl="0">
              <a:lnSpc>
                <a:spcPct val="100000"/>
              </a:lnSpc>
              <a:spcBef>
                <a:spcPts val="0"/>
              </a:spcBef>
              <a:spcAft>
                <a:spcPts val="0"/>
              </a:spcAft>
              <a:buNone/>
            </a:pPr>
            <a:endParaRPr sz="1200" dirty="0">
              <a:solidFill>
                <a:srgbClr val="666666"/>
              </a:solidFill>
              <a:highlight>
                <a:schemeClr val="lt1"/>
              </a:highlight>
              <a:latin typeface="Lato"/>
              <a:ea typeface="Lato"/>
              <a:cs typeface="Lato"/>
              <a:sym typeface="Lato"/>
            </a:endParaRPr>
          </a:p>
        </p:txBody>
      </p:sp>
      <p:sp>
        <p:nvSpPr>
          <p:cNvPr id="53" name="Google Shape;53;p4"/>
          <p:cNvSpPr/>
          <p:nvPr/>
        </p:nvSpPr>
        <p:spPr>
          <a:xfrm>
            <a:off x="11273377" y="3122550"/>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2400" b="1" dirty="0">
                <a:solidFill>
                  <a:srgbClr val="EAF1DD"/>
                </a:solidFill>
                <a:latin typeface="Calibri"/>
                <a:ea typeface="Calibri"/>
                <a:cs typeface="Calibri"/>
                <a:sym typeface="Calibri"/>
              </a:rPr>
              <a:t>Significance: Reading and the Effects on Auditory and Neurodevelopment</a:t>
            </a:r>
            <a:endParaRPr sz="2400" dirty="0"/>
          </a:p>
        </p:txBody>
      </p:sp>
      <p:sp>
        <p:nvSpPr>
          <p:cNvPr id="29" name="Google Shape;36;p4">
            <a:extLst>
              <a:ext uri="{FF2B5EF4-FFF2-40B4-BE49-F238E27FC236}">
                <a16:creationId xmlns:a16="http://schemas.microsoft.com/office/drawing/2014/main" id="{3674D442-7F49-4644-A82D-E6A1BCA22D07}"/>
              </a:ext>
            </a:extLst>
          </p:cNvPr>
          <p:cNvSpPr/>
          <p:nvPr/>
        </p:nvSpPr>
        <p:spPr>
          <a:xfrm>
            <a:off x="21542350" y="3105950"/>
            <a:ext cx="10527000" cy="487072"/>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cs typeface="Calibri"/>
                <a:sym typeface="Calibri"/>
              </a:rPr>
              <a:t>Proposal/Project</a:t>
            </a:r>
            <a:endParaRPr dirty="0"/>
          </a:p>
        </p:txBody>
      </p:sp>
      <p:sp>
        <p:nvSpPr>
          <p:cNvPr id="2" name="TextBox 1">
            <a:extLst>
              <a:ext uri="{FF2B5EF4-FFF2-40B4-BE49-F238E27FC236}">
                <a16:creationId xmlns:a16="http://schemas.microsoft.com/office/drawing/2014/main" id="{A2B99261-9D96-2145-85C2-03A3E3A31C1C}"/>
              </a:ext>
            </a:extLst>
          </p:cNvPr>
          <p:cNvSpPr txBox="1"/>
          <p:nvPr/>
        </p:nvSpPr>
        <p:spPr>
          <a:xfrm>
            <a:off x="21794401" y="3974077"/>
            <a:ext cx="5165197" cy="738664"/>
          </a:xfrm>
          <a:prstGeom prst="rect">
            <a:avLst/>
          </a:prstGeom>
          <a:noFill/>
        </p:spPr>
        <p:txBody>
          <a:bodyPr wrap="none" rtlCol="0">
            <a:spAutoFit/>
          </a:bodyPr>
          <a:lstStyle/>
          <a:p>
            <a:r>
              <a:rPr lang="en-US" sz="2800" dirty="0">
                <a:latin typeface="Times New Roman" panose="02020603050405020304" pitchFamily="18" charset="0"/>
                <a:cs typeface="Times New Roman" panose="02020603050405020304" pitchFamily="18" charset="0"/>
              </a:rPr>
              <a:t>Describe your Project in this area; </a:t>
            </a:r>
          </a:p>
          <a:p>
            <a:endParaRPr lang="en-US" dirty="0"/>
          </a:p>
        </p:txBody>
      </p:sp>
      <p:cxnSp>
        <p:nvCxnSpPr>
          <p:cNvPr id="4" name="Straight Connector 3">
            <a:extLst>
              <a:ext uri="{FF2B5EF4-FFF2-40B4-BE49-F238E27FC236}">
                <a16:creationId xmlns:a16="http://schemas.microsoft.com/office/drawing/2014/main" id="{B794A662-2492-5F47-8A50-868520BD99CD}"/>
              </a:ext>
            </a:extLst>
          </p:cNvPr>
          <p:cNvCxnSpPr>
            <a:cxnSpLocks/>
            <a:endCxn id="29" idx="1"/>
          </p:cNvCxnSpPr>
          <p:nvPr/>
        </p:nvCxnSpPr>
        <p:spPr>
          <a:xfrm flipV="1">
            <a:off x="21542350" y="3349486"/>
            <a:ext cx="0" cy="11576489"/>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DCC2C79-EEF0-1347-9343-94EB80A585E2}"/>
              </a:ext>
            </a:extLst>
          </p:cNvPr>
          <p:cNvCxnSpPr/>
          <p:nvPr/>
        </p:nvCxnSpPr>
        <p:spPr>
          <a:xfrm>
            <a:off x="32069350" y="3203800"/>
            <a:ext cx="0" cy="11253837"/>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84</Words>
  <Application>Microsoft Office PowerPoint</Application>
  <PresentationFormat>Custom</PresentationFormat>
  <Paragraphs>21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Times New Roman</vt:lpstr>
      <vt:lpstr>Lato</vt:lpstr>
      <vt:lpstr>Calibri</vt:lpstr>
      <vt:lpstr>Pinyon Script</vt: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cecily lopez</cp:lastModifiedBy>
  <cp:revision>12</cp:revision>
  <dcterms:modified xsi:type="dcterms:W3CDTF">2021-03-25T19:39:58Z</dcterms:modified>
</cp:coreProperties>
</file>